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288" r:id="rId5"/>
    <p:sldId id="258" r:id="rId6"/>
    <p:sldId id="268" r:id="rId7"/>
    <p:sldId id="269" r:id="rId8"/>
    <p:sldId id="267" r:id="rId9"/>
    <p:sldId id="284" r:id="rId10"/>
    <p:sldId id="286" r:id="rId11"/>
    <p:sldId id="276" r:id="rId12"/>
    <p:sldId id="290" r:id="rId13"/>
    <p:sldId id="277" r:id="rId14"/>
    <p:sldId id="285" r:id="rId15"/>
    <p:sldId id="291" r:id="rId16"/>
    <p:sldId id="260" r:id="rId17"/>
    <p:sldId id="259" r:id="rId18"/>
    <p:sldId id="261" r:id="rId19"/>
    <p:sldId id="262" r:id="rId20"/>
    <p:sldId id="263" r:id="rId21"/>
    <p:sldId id="264" r:id="rId22"/>
    <p:sldId id="266" r:id="rId23"/>
    <p:sldId id="280" r:id="rId24"/>
    <p:sldId id="272" r:id="rId25"/>
    <p:sldId id="279" r:id="rId26"/>
    <p:sldId id="292" r:id="rId27"/>
    <p:sldId id="281" r:id="rId28"/>
    <p:sldId id="282" r:id="rId29"/>
    <p:sldId id="283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10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36000"/>
                    <a:tint val="96000"/>
                    <a:lumMod val="104000"/>
                  </a:schemeClr>
                </a:gs>
                <a:gs pos="100000">
                  <a:schemeClr val="accent2">
                    <a:shade val="3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43000"/>
                    <a:tint val="96000"/>
                    <a:lumMod val="104000"/>
                  </a:schemeClr>
                </a:gs>
                <a:gs pos="100000">
                  <a:schemeClr val="accent2">
                    <a:shade val="4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2">
                    <a:shade val="50000"/>
                    <a:tint val="96000"/>
                    <a:lumMod val="104000"/>
                  </a:schemeClr>
                </a:gs>
                <a:gs pos="100000">
                  <a:schemeClr val="accent2">
                    <a:shade val="5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Вед.программы!$F$4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2">
                    <a:shade val="56000"/>
                    <a:tint val="96000"/>
                    <a:lumMod val="104000"/>
                  </a:schemeClr>
                </a:gs>
                <a:gs pos="100000">
                  <a:schemeClr val="accent2">
                    <a:shade val="5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Вед.программы!$F$5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2">
                    <a:shade val="63000"/>
                    <a:tint val="96000"/>
                    <a:lumMod val="104000"/>
                  </a:schemeClr>
                </a:gs>
                <a:gs pos="100000">
                  <a:schemeClr val="accent2">
                    <a:shade val="6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Вед.программы!$F$6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2">
                    <a:shade val="70000"/>
                    <a:tint val="96000"/>
                    <a:lumMod val="104000"/>
                  </a:schemeClr>
                </a:gs>
                <a:gs pos="100000">
                  <a:schemeClr val="accent2">
                    <a:shade val="7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2">
                    <a:shade val="76000"/>
                    <a:tint val="96000"/>
                    <a:lumMod val="104000"/>
                  </a:schemeClr>
                </a:gs>
                <a:gs pos="100000">
                  <a:schemeClr val="accent2">
                    <a:shade val="7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Вед.программы!$F$8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7"/>
          <c:order val="7"/>
          <c:spPr>
            <a:gradFill rotWithShape="1">
              <a:gsLst>
                <a:gs pos="0">
                  <a:schemeClr val="accent2">
                    <a:shade val="83000"/>
                    <a:tint val="96000"/>
                    <a:lumMod val="104000"/>
                  </a:schemeClr>
                </a:gs>
                <a:gs pos="100000">
                  <a:schemeClr val="accent2">
                    <a:shade val="8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Вед.программы!$F$9</c:f>
              <c:numCache>
                <c:formatCode>General</c:formatCode>
                <c:ptCount val="1"/>
                <c:pt idx="0">
                  <c:v>33.5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2">
                    <a:shade val="90000"/>
                    <a:tint val="96000"/>
                    <a:lumMod val="104000"/>
                  </a:schemeClr>
                </a:gs>
                <a:gs pos="100000">
                  <a:schemeClr val="accent2">
                    <a:shade val="9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Вед.программы!$F$10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2">
                    <a:shade val="96000"/>
                    <a:tint val="96000"/>
                    <a:lumMod val="104000"/>
                  </a:schemeClr>
                </a:gs>
                <a:gs pos="100000">
                  <a:schemeClr val="accent2">
                    <a:shade val="9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Вед.программы!$F$11</c:f>
              <c:numCache>
                <c:formatCode>General</c:formatCode>
                <c:ptCount val="1"/>
                <c:pt idx="0">
                  <c:v>99.5</c:v>
                </c:pt>
              </c:numCache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2">
                    <a:tint val="97000"/>
                    <a:tint val="96000"/>
                    <a:lumMod val="104000"/>
                  </a:schemeClr>
                </a:gs>
                <a:gs pos="100000">
                  <a:schemeClr val="accent2">
                    <a:tint val="9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Вед.программы!$F$12</c:f>
              <c:numCache>
                <c:formatCode>General</c:formatCode>
                <c:ptCount val="1"/>
                <c:pt idx="0">
                  <c:v>60.3</c:v>
                </c:pt>
              </c:numCache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2">
                    <a:tint val="90000"/>
                    <a:tint val="96000"/>
                    <a:lumMod val="104000"/>
                  </a:schemeClr>
                </a:gs>
                <a:gs pos="100000">
                  <a:schemeClr val="accent2">
                    <a:tint val="9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Вед.программы!$F$13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2">
                    <a:tint val="84000"/>
                    <a:tint val="96000"/>
                    <a:lumMod val="104000"/>
                  </a:schemeClr>
                </a:gs>
                <a:gs pos="100000">
                  <a:schemeClr val="accent2">
                    <a:tint val="8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Вед.программы!$F$14</c:f>
              <c:numCache>
                <c:formatCode>General</c:formatCode>
                <c:ptCount val="1"/>
                <c:pt idx="0">
                  <c:v>65.7</c:v>
                </c:pt>
              </c:numCache>
            </c:numRef>
          </c:val>
        </c:ser>
        <c:ser>
          <c:idx val="13"/>
          <c:order val="13"/>
          <c:spPr>
            <a:gradFill rotWithShape="1">
              <a:gsLst>
                <a:gs pos="0">
                  <a:schemeClr val="accent2">
                    <a:tint val="77000"/>
                    <a:tint val="96000"/>
                    <a:lumMod val="104000"/>
                  </a:schemeClr>
                </a:gs>
                <a:gs pos="100000">
                  <a:schemeClr val="accent2">
                    <a:tint val="7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Вед.программы!$F$15</c:f>
              <c:numCache>
                <c:formatCode>General</c:formatCode>
                <c:ptCount val="1"/>
                <c:pt idx="0">
                  <c:v>157.69999999999999</c:v>
                </c:pt>
              </c:numCache>
            </c:numRef>
          </c:val>
        </c:ser>
        <c:ser>
          <c:idx val="14"/>
          <c:order val="14"/>
          <c:spPr>
            <a:gradFill rotWithShape="1">
              <a:gsLst>
                <a:gs pos="0">
                  <a:schemeClr val="accent2">
                    <a:tint val="70000"/>
                    <a:tint val="96000"/>
                    <a:lumMod val="104000"/>
                  </a:schemeClr>
                </a:gs>
                <a:gs pos="100000">
                  <a:schemeClr val="accent2">
                    <a:tint val="7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Вед.программы!$F$16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spPr>
            <a:gradFill rotWithShape="1">
              <a:gsLst>
                <a:gs pos="0">
                  <a:schemeClr val="accent2">
                    <a:tint val="64000"/>
                    <a:tint val="96000"/>
                    <a:lumMod val="104000"/>
                  </a:schemeClr>
                </a:gs>
                <a:gs pos="100000">
                  <a:schemeClr val="accent2">
                    <a:tint val="6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Вед.программы!$F$17</c:f>
              <c:numCache>
                <c:formatCode>0.0</c:formatCode>
                <c:ptCount val="1"/>
                <c:pt idx="0">
                  <c:v>1650</c:v>
                </c:pt>
              </c:numCache>
            </c:numRef>
          </c:val>
        </c:ser>
        <c:ser>
          <c:idx val="16"/>
          <c:order val="16"/>
          <c:spPr>
            <a:gradFill rotWithShape="1">
              <a:gsLst>
                <a:gs pos="0">
                  <a:schemeClr val="accent2">
                    <a:tint val="57000"/>
                    <a:tint val="96000"/>
                    <a:lumMod val="104000"/>
                  </a:schemeClr>
                </a:gs>
                <a:gs pos="100000">
                  <a:schemeClr val="accent2">
                    <a:tint val="5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Вед.программы!$F$18</c:f>
              <c:numCache>
                <c:formatCode>General</c:formatCode>
                <c:ptCount val="1"/>
                <c:pt idx="0">
                  <c:v>1686.8</c:v>
                </c:pt>
              </c:numCache>
            </c:numRef>
          </c:val>
        </c:ser>
        <c:ser>
          <c:idx val="17"/>
          <c:order val="17"/>
          <c:spPr>
            <a:gradFill rotWithShape="1">
              <a:gsLst>
                <a:gs pos="0">
                  <a:schemeClr val="accent2">
                    <a:tint val="50000"/>
                    <a:tint val="96000"/>
                    <a:lumMod val="104000"/>
                  </a:schemeClr>
                </a:gs>
                <a:gs pos="100000">
                  <a:schemeClr val="accent2">
                    <a:tint val="5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Вед.программы!$F$19</c:f>
              <c:numCache>
                <c:formatCode>General</c:formatCode>
                <c:ptCount val="1"/>
                <c:pt idx="0">
                  <c:v>143.19999999999999</c:v>
                </c:pt>
              </c:numCache>
            </c:numRef>
          </c:val>
        </c:ser>
        <c:ser>
          <c:idx val="18"/>
          <c:order val="18"/>
          <c:spPr>
            <a:gradFill rotWithShape="1">
              <a:gsLst>
                <a:gs pos="0">
                  <a:schemeClr val="accent2">
                    <a:tint val="44000"/>
                    <a:tint val="96000"/>
                    <a:lumMod val="104000"/>
                  </a:schemeClr>
                </a:gs>
                <a:gs pos="100000">
                  <a:schemeClr val="accent2">
                    <a:tint val="4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Вед.программы!$F$20</c:f>
              <c:numCache>
                <c:formatCode>0.0</c:formatCode>
                <c:ptCount val="1"/>
                <c:pt idx="0">
                  <c:v>4379.8999999999996</c:v>
                </c:pt>
              </c:numCache>
            </c:numRef>
          </c:val>
        </c:ser>
        <c:ser>
          <c:idx val="19"/>
          <c:order val="19"/>
          <c:spPr>
            <a:gradFill rotWithShape="1">
              <a:gsLst>
                <a:gs pos="0">
                  <a:schemeClr val="accent2">
                    <a:tint val="37000"/>
                    <a:tint val="96000"/>
                    <a:lumMod val="104000"/>
                  </a:schemeClr>
                </a:gs>
                <a:gs pos="100000">
                  <a:schemeClr val="accent2">
                    <a:tint val="3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Вед.программы!$F$21</c:f>
              <c:numCache>
                <c:formatCode>0.0</c:formatCode>
                <c:ptCount val="1"/>
                <c:pt idx="0">
                  <c:v>12018.7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871648"/>
        <c:axId val="154872432"/>
        <c:axId val="0"/>
      </c:bar3DChart>
      <c:catAx>
        <c:axId val="15487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872432"/>
        <c:crosses val="autoZero"/>
        <c:auto val="1"/>
        <c:lblAlgn val="ctr"/>
        <c:lblOffset val="100"/>
        <c:noMultiLvlLbl val="0"/>
      </c:catAx>
      <c:valAx>
        <c:axId val="1548724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487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'Д. и Р.'!$A$15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cat>
            <c:strRef>
              <c:f>'Д. и Р.'!$F$14:$K$14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'Д. и Р.'!$F$15:$K$15</c:f>
              <c:numCache>
                <c:formatCode>#\ ##0.0</c:formatCode>
                <c:ptCount val="6"/>
                <c:pt idx="0">
                  <c:v>75836.7</c:v>
                </c:pt>
                <c:pt idx="1">
                  <c:v>74539.899999999994</c:v>
                </c:pt>
                <c:pt idx="2">
                  <c:v>71463.7</c:v>
                </c:pt>
                <c:pt idx="3">
                  <c:v>57172.5</c:v>
                </c:pt>
                <c:pt idx="4">
                  <c:v>59450.1</c:v>
                </c:pt>
                <c:pt idx="5">
                  <c:v>61817</c:v>
                </c:pt>
              </c:numCache>
            </c:numRef>
          </c:val>
        </c:ser>
        <c:ser>
          <c:idx val="1"/>
          <c:order val="1"/>
          <c:tx>
            <c:strRef>
              <c:f>'Д. и Р.'!$A$16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cat>
            <c:strRef>
              <c:f>'Д. и Р.'!$F$14:$K$14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'Д. и Р.'!$F$16:$K$16</c:f>
              <c:numCache>
                <c:formatCode>#\ ##0.0</c:formatCode>
                <c:ptCount val="6"/>
                <c:pt idx="0">
                  <c:v>75139.5</c:v>
                </c:pt>
                <c:pt idx="1">
                  <c:v>84726.1</c:v>
                </c:pt>
                <c:pt idx="2">
                  <c:v>71002.7</c:v>
                </c:pt>
                <c:pt idx="3">
                  <c:v>59052.4</c:v>
                </c:pt>
                <c:pt idx="4">
                  <c:v>59450.1</c:v>
                </c:pt>
                <c:pt idx="5">
                  <c:v>61817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871256"/>
        <c:axId val="224974528"/>
        <c:axId val="224544416"/>
      </c:area3DChart>
      <c:catAx>
        <c:axId val="15487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974528"/>
        <c:crosses val="autoZero"/>
        <c:auto val="1"/>
        <c:lblAlgn val="ctr"/>
        <c:lblOffset val="100"/>
        <c:noMultiLvlLbl val="0"/>
      </c:catAx>
      <c:valAx>
        <c:axId val="22497452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54871256"/>
        <c:crosses val="autoZero"/>
        <c:crossBetween val="midCat"/>
      </c:valAx>
      <c:serAx>
        <c:axId val="224544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9745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Доходы!$B$5:$B$11</c:f>
              <c:strCache>
                <c:ptCount val="5"/>
                <c:pt idx="0">
                  <c:v>Налоги на совокупный доход</c:v>
                </c:pt>
                <c:pt idx="1">
                  <c:v>Доходы от компенсации затрат 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Доходы!$E$5:$E$11</c:f>
              <c:numCache>
                <c:formatCode>#\ ##0.0</c:formatCode>
                <c:ptCount val="5"/>
                <c:pt idx="0">
                  <c:v>29898</c:v>
                </c:pt>
                <c:pt idx="1">
                  <c:v>25.7</c:v>
                </c:pt>
                <c:pt idx="2">
                  <c:v>214.5</c:v>
                </c:pt>
                <c:pt idx="3">
                  <c:v>1</c:v>
                </c:pt>
                <c:pt idx="4">
                  <c:v>27033.3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30248473583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Расходы!$B$4:$B$32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Расходы!$G$4:$G$32</c:f>
              <c:numCache>
                <c:formatCode>#\ ##0.0</c:formatCode>
                <c:ptCount val="9"/>
                <c:pt idx="0">
                  <c:v>18191.8</c:v>
                </c:pt>
                <c:pt idx="1">
                  <c:v>60.3</c:v>
                </c:pt>
                <c:pt idx="2">
                  <c:v>197</c:v>
                </c:pt>
                <c:pt idx="3">
                  <c:v>18256.2</c:v>
                </c:pt>
                <c:pt idx="4">
                  <c:v>11.2</c:v>
                </c:pt>
                <c:pt idx="5">
                  <c:v>92.300000000000011</c:v>
                </c:pt>
                <c:pt idx="6">
                  <c:v>7129</c:v>
                </c:pt>
                <c:pt idx="7">
                  <c:v>13221.800000000001</c:v>
                </c:pt>
                <c:pt idx="8">
                  <c:v>1650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2019</c:v>
          </c:tx>
          <c:spPr>
            <a:gradFill rotWithShape="1">
              <a:gsLst>
                <a:gs pos="0">
                  <a:schemeClr val="accent5">
                    <a:tint val="65000"/>
                    <a:tint val="96000"/>
                    <a:lumMod val="104000"/>
                  </a:schemeClr>
                </a:gs>
                <a:gs pos="100000">
                  <a:schemeClr val="accent5">
                    <a:tint val="65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Расходы!$G$39:$G$67</c:f>
              <c:numCache>
                <c:formatCode>#\ ##0.0</c:formatCode>
                <c:ptCount val="10"/>
                <c:pt idx="0">
                  <c:v>19720.7</c:v>
                </c:pt>
                <c:pt idx="1">
                  <c:v>96</c:v>
                </c:pt>
                <c:pt idx="2">
                  <c:v>659</c:v>
                </c:pt>
                <c:pt idx="3">
                  <c:v>32444.100000000002</c:v>
                </c:pt>
                <c:pt idx="4">
                  <c:v>24.9</c:v>
                </c:pt>
                <c:pt idx="5">
                  <c:v>447.90000000000003</c:v>
                </c:pt>
                <c:pt idx="6">
                  <c:v>16619.7</c:v>
                </c:pt>
                <c:pt idx="7">
                  <c:v>11578.8</c:v>
                </c:pt>
                <c:pt idx="8">
                  <c:v>1719</c:v>
                </c:pt>
                <c:pt idx="9">
                  <c:v>1416</c:v>
                </c:pt>
              </c:numCache>
            </c:numRef>
          </c:val>
        </c:ser>
        <c:ser>
          <c:idx val="1"/>
          <c:order val="1"/>
          <c:tx>
            <c:v>2020</c:v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Расходы!$H$39:$H$67</c:f>
              <c:numCache>
                <c:formatCode>#\ ##0.0</c:formatCode>
                <c:ptCount val="10"/>
                <c:pt idx="0">
                  <c:v>17503.8</c:v>
                </c:pt>
                <c:pt idx="1">
                  <c:v>62.8</c:v>
                </c:pt>
                <c:pt idx="2">
                  <c:v>190.8</c:v>
                </c:pt>
                <c:pt idx="3">
                  <c:v>32644.199999999997</c:v>
                </c:pt>
                <c:pt idx="4">
                  <c:v>40.200000000000003</c:v>
                </c:pt>
                <c:pt idx="5">
                  <c:v>87.1</c:v>
                </c:pt>
                <c:pt idx="6">
                  <c:v>10042.200000000001</c:v>
                </c:pt>
                <c:pt idx="7">
                  <c:v>11672</c:v>
                </c:pt>
                <c:pt idx="8">
                  <c:v>327.7</c:v>
                </c:pt>
                <c:pt idx="9">
                  <c:v>1856.6</c:v>
                </c:pt>
              </c:numCache>
            </c:numRef>
          </c:val>
        </c:ser>
        <c:ser>
          <c:idx val="2"/>
          <c:order val="2"/>
          <c:tx>
            <c:v>2021</c:v>
          </c:tx>
          <c:spPr>
            <a:gradFill rotWithShape="1">
              <a:gsLst>
                <a:gs pos="0">
                  <a:schemeClr val="accent5">
                    <a:shade val="65000"/>
                    <a:tint val="96000"/>
                    <a:lumMod val="104000"/>
                  </a:schemeClr>
                </a:gs>
                <a:gs pos="100000">
                  <a:schemeClr val="accent5">
                    <a:shade val="65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Расходы!$I$39:$I$67</c:f>
              <c:numCache>
                <c:formatCode>#\ ##0.0</c:formatCode>
                <c:ptCount val="10"/>
                <c:pt idx="0">
                  <c:v>18191.8</c:v>
                </c:pt>
                <c:pt idx="1">
                  <c:v>60.3</c:v>
                </c:pt>
                <c:pt idx="2">
                  <c:v>197</c:v>
                </c:pt>
                <c:pt idx="3">
                  <c:v>18256.2</c:v>
                </c:pt>
                <c:pt idx="4">
                  <c:v>11.2</c:v>
                </c:pt>
                <c:pt idx="5">
                  <c:v>92.300000000000011</c:v>
                </c:pt>
                <c:pt idx="6">
                  <c:v>7129</c:v>
                </c:pt>
                <c:pt idx="7">
                  <c:v>13221.800000000001</c:v>
                </c:pt>
                <c:pt idx="8">
                  <c:v>0</c:v>
                </c:pt>
                <c:pt idx="9">
                  <c:v>1650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060208"/>
        <c:axId val="225329504"/>
        <c:axId val="0"/>
      </c:bar3DChart>
      <c:catAx>
        <c:axId val="15206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329504"/>
        <c:crosses val="autoZero"/>
        <c:auto val="1"/>
        <c:lblAlgn val="ctr"/>
        <c:lblOffset val="100"/>
        <c:noMultiLvlLbl val="0"/>
      </c:catAx>
      <c:valAx>
        <c:axId val="225329504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5206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66180178528587"/>
          <c:y val="2.9684302152463416E-2"/>
          <c:w val="8.0188528224630407E-2"/>
          <c:h val="0.27059378452902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Дефицит!$F$7:$I$7</c:f>
              <c:numCache>
                <c:formatCode>#,##0.00</c:formatCode>
                <c:ptCount val="4"/>
                <c:pt idx="0">
                  <c:v>-697.19999999999709</c:v>
                </c:pt>
                <c:pt idx="1">
                  <c:v>10186.200000000012</c:v>
                </c:pt>
                <c:pt idx="2">
                  <c:v>-461</c:v>
                </c:pt>
                <c:pt idx="3">
                  <c:v>1879.9000000000015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328328"/>
        <c:axId val="225328720"/>
      </c:scatterChart>
      <c:valAx>
        <c:axId val="225328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25328720"/>
        <c:crosses val="autoZero"/>
        <c:crossBetween val="midCat"/>
      </c:valAx>
      <c:valAx>
        <c:axId val="2253287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5328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shade val="58000"/>
                    <a:alpha val="0"/>
                  </a:schemeClr>
                </a:gs>
                <a:gs pos="50000">
                  <a:schemeClr val="accent6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Субвенции!$F$5</c:f>
              <c:numCache>
                <c:formatCode>#\ ##0.0</c:formatCode>
                <c:ptCount val="1"/>
                <c:pt idx="0">
                  <c:v>12485.4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6">
                    <a:shade val="86000"/>
                    <a:alpha val="0"/>
                  </a:schemeClr>
                </a:gs>
                <a:gs pos="50000">
                  <a:schemeClr val="accent6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Субвенции!$G$5</c:f>
              <c:numCache>
                <c:formatCode>#\ ##0.0</c:formatCode>
                <c:ptCount val="1"/>
                <c:pt idx="0">
                  <c:v>12752.400000000001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100000">
                  <a:schemeClr val="accent6">
                    <a:tint val="86000"/>
                    <a:alpha val="0"/>
                  </a:schemeClr>
                </a:gs>
                <a:gs pos="50000">
                  <a:schemeClr val="accent6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Субвенции!$H$5</c:f>
              <c:numCache>
                <c:formatCode>#\ ##0.0</c:formatCode>
                <c:ptCount val="1"/>
                <c:pt idx="0">
                  <c:v>16084.7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100000">
                  <a:schemeClr val="accent6">
                    <a:tint val="58000"/>
                    <a:alpha val="0"/>
                  </a:schemeClr>
                </a:gs>
                <a:gs pos="50000">
                  <a:schemeClr val="accent6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Субвенции!$I$5</c:f>
              <c:numCache>
                <c:formatCode>#\ ##0.0</c:formatCode>
                <c:ptCount val="1"/>
                <c:pt idx="0">
                  <c:v>27033.3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5294200"/>
        <c:axId val="225294592"/>
        <c:axId val="0"/>
      </c:bar3DChart>
      <c:catAx>
        <c:axId val="225294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294592"/>
        <c:crosses val="autoZero"/>
        <c:auto val="1"/>
        <c:lblAlgn val="ctr"/>
        <c:lblOffset val="100"/>
        <c:noMultiLvlLbl val="0"/>
      </c:catAx>
      <c:valAx>
        <c:axId val="225294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2529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0.xml"/><Relationship Id="rId7" Type="http://schemas.openxmlformats.org/officeDocument/2006/relationships/slide" Target="slide25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на 2021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5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затрат на ведомственные целевые программы</a:t>
            </a:r>
            <a:endParaRPr lang="ru-RU" dirty="0"/>
          </a:p>
        </p:txBody>
      </p:sp>
      <p:pic>
        <p:nvPicPr>
          <p:cNvPr id="35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6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5708070" y="5099411"/>
            <a:ext cx="1607129" cy="637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704092" y="5303272"/>
            <a:ext cx="1654658" cy="44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704092" y="5700802"/>
            <a:ext cx="1658636" cy="7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708070" y="5521763"/>
            <a:ext cx="1627314" cy="236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04092" y="5784591"/>
            <a:ext cx="1647620" cy="96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704092" y="5794072"/>
            <a:ext cx="1647620" cy="312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684704" y="2371038"/>
            <a:ext cx="1630495" cy="104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704092" y="2989119"/>
            <a:ext cx="1621992" cy="217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704092" y="2786945"/>
            <a:ext cx="1621992" cy="2068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671945" y="2558793"/>
            <a:ext cx="1643254" cy="191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704092" y="3175814"/>
            <a:ext cx="1621992" cy="221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690636" y="4855698"/>
            <a:ext cx="1610955" cy="88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697185" y="4653666"/>
            <a:ext cx="1618014" cy="108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701370" y="4461777"/>
            <a:ext cx="1602943" cy="125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687914" y="4255672"/>
            <a:ext cx="1627285" cy="1443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90636" y="4029863"/>
            <a:ext cx="1613677" cy="168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697185" y="3818583"/>
            <a:ext cx="1612930" cy="185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08070" y="3620560"/>
            <a:ext cx="1633549" cy="2022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верх 3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27273"/>
              </p:ext>
            </p:extLst>
          </p:nvPr>
        </p:nvGraphicFramePr>
        <p:xfrm>
          <a:off x="7506492" y="2236897"/>
          <a:ext cx="4472106" cy="428701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472106"/>
              </a:tblGrid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Благоустройство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 smtClean="0">
                          <a:effectLst/>
                        </a:rPr>
                        <a:t>Участие </a:t>
                      </a:r>
                      <a:r>
                        <a:rPr lang="ru-RU" sz="1200" u="none" strike="noStrike" dirty="0">
                          <a:effectLst/>
                        </a:rPr>
                        <a:t>в городских праздничных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Организация досуговых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Сохранение местных традиций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Трудоустройство несовершеннолетних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Профессиональное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дорожно-транспортного травматизма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Обучение действиям в чрезвычайных ситуациях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Формирование архивных фондов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Общественные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Развитие малого бизнеса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Защита прав потребителей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терроризма и экстремизма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наркомании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межнациональных конфликтов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правонарушений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224508"/>
              </p:ext>
            </p:extLst>
          </p:nvPr>
        </p:nvGraphicFramePr>
        <p:xfrm>
          <a:off x="2457974" y="1005840"/>
          <a:ext cx="4343400" cy="580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56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</a:t>
            </a:r>
            <a:r>
              <a:rPr lang="ru-RU" b="1" dirty="0" smtClean="0"/>
              <a:t>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60927"/>
              </p:ext>
            </p:extLst>
          </p:nvPr>
        </p:nvGraphicFramePr>
        <p:xfrm>
          <a:off x="2721429" y="2855336"/>
          <a:ext cx="8826726" cy="321288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защиты прав потребителей.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ru-RU" sz="11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</a:rPr>
                        <a:t>8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потенциально опасных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</a:rPr>
                        <a:t>60</a:t>
                      </a:r>
                      <a:r>
                        <a:rPr lang="ru-RU" sz="11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</a:rPr>
                        <a:t>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</a:t>
            </a:r>
            <a:r>
              <a:rPr lang="ru-RU" b="1" dirty="0" smtClean="0"/>
              <a:t>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1790"/>
              </p:ext>
            </p:extLst>
          </p:nvPr>
        </p:nvGraphicFramePr>
        <p:xfrm>
          <a:off x="2743200" y="2852949"/>
          <a:ext cx="8804955" cy="332766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3311"/>
                <a:gridCol w="7166178"/>
                <a:gridCol w="527741"/>
                <a:gridCol w="777725"/>
              </a:tblGrid>
              <a:tr h="183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33</a:t>
                      </a:r>
                      <a:r>
                        <a:rPr lang="ru-RU" sz="1100" b="1" dirty="0" smtClean="0">
                          <a:effectLst/>
                        </a:rPr>
                        <a:t>,</a:t>
                      </a:r>
                      <a:r>
                        <a:rPr lang="en-US" sz="1100" b="1" dirty="0" smtClean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02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157</a:t>
                      </a:r>
                      <a:r>
                        <a:rPr lang="ru-RU" sz="1100" b="1" dirty="0" smtClean="0">
                          <a:effectLst/>
                        </a:rPr>
                        <a:t>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04 12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5,8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2 018,7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10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1 250,9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</a:t>
            </a:r>
            <a:r>
              <a:rPr lang="ru-RU" b="1" dirty="0" smtClean="0"/>
              <a:t>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8349"/>
              </p:ext>
            </p:extLst>
          </p:nvPr>
        </p:nvGraphicFramePr>
        <p:xfrm>
          <a:off x="2720634" y="2862380"/>
          <a:ext cx="8739641" cy="363611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44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проектирования благоустройства при размещении элементов благоустройства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773,3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159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планировочного устройства, за исключением велосипедных дорожек; размещение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92,5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1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 контейнерных площадок на внутриквартальных территориях, ремонт элементов благоустройства, расположенных на контейнерных площадках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</a:rPr>
                        <a:t>051</a:t>
                      </a:r>
                      <a:r>
                        <a:rPr lang="ru-RU" sz="1100" b="1" dirty="0" smtClean="0">
                          <a:effectLst/>
                        </a:rPr>
                        <a:t>,</a:t>
                      </a:r>
                      <a:r>
                        <a:rPr lang="en-US" sz="1100" b="1" dirty="0" smtClean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3 928,1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Организацию работ по компенсационному озеленению в отношении территорий зеленых насаждений общего пользования местного значения, осуществляемому в соответствии с законом Санкт-Петербурга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</a:rPr>
                        <a:t>222</a:t>
                      </a:r>
                      <a:r>
                        <a:rPr lang="ru-RU" sz="11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</a:t>
            </a:r>
            <a:r>
              <a:rPr lang="ru-RU" b="1" dirty="0" smtClean="0"/>
              <a:t>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0632"/>
              </p:ext>
            </p:extLst>
          </p:nvPr>
        </p:nvGraphicFramePr>
        <p:xfrm>
          <a:off x="2720634" y="2941736"/>
          <a:ext cx="8739641" cy="304008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45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Создание (размещение), переустройство, восстановление и ремонт объектов зеленых насаждений, расположенных на территориях зеленых насаждений общего пользования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4 699,7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551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травматизма на территории муниципального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включая размещение, содержание и ремонт искусственных неровностей на внутриквартальных проездах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09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</a:t>
            </a:r>
            <a:r>
              <a:rPr lang="ru-RU" b="1" dirty="0" smtClean="0"/>
              <a:t>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(окончание)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51697"/>
              </p:ext>
            </p:extLst>
          </p:nvPr>
        </p:nvGraphicFramePr>
        <p:xfrm>
          <a:off x="2720634" y="2905367"/>
          <a:ext cx="8739641" cy="33322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85863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</a:t>
                      </a:r>
                      <a:r>
                        <a:rPr lang="en-US" sz="1100" b="0" dirty="0" smtClean="0"/>
                        <a:t>4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7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4 379,9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5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8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18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</a:t>
            </a:r>
            <a:r>
              <a:rPr lang="en-US" b="1" dirty="0" smtClean="0"/>
              <a:t>8</a:t>
            </a:r>
            <a:r>
              <a:rPr lang="ru-RU" b="1" dirty="0" smtClean="0"/>
              <a:t>-20</a:t>
            </a:r>
            <a:r>
              <a:rPr lang="en-US" b="1" dirty="0" smtClean="0"/>
              <a:t>20</a:t>
            </a:r>
            <a:r>
              <a:rPr lang="ru-RU" b="1" dirty="0" smtClean="0"/>
              <a:t> годы, на 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и период 202</a:t>
            </a:r>
            <a:r>
              <a:rPr lang="en-US" b="1" dirty="0" smtClean="0"/>
              <a:t>2</a:t>
            </a:r>
            <a:r>
              <a:rPr lang="ru-RU" b="1" dirty="0" smtClean="0"/>
              <a:t>-202</a:t>
            </a:r>
            <a:r>
              <a:rPr lang="en-US" b="1" dirty="0" smtClean="0"/>
              <a:t>3</a:t>
            </a:r>
            <a:r>
              <a:rPr lang="ru-RU" b="1" dirty="0" smtClean="0"/>
              <a:t>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изменения доходов и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280453"/>
              </p:ext>
            </p:extLst>
          </p:nvPr>
        </p:nvGraphicFramePr>
        <p:xfrm>
          <a:off x="1922544" y="2670016"/>
          <a:ext cx="9141696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94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</a:t>
            </a:r>
            <a:r>
              <a:rPr lang="en-US" b="1" dirty="0" smtClean="0"/>
              <a:t>8</a:t>
            </a:r>
            <a:r>
              <a:rPr lang="ru-RU" b="1" dirty="0" smtClean="0"/>
              <a:t>-201</a:t>
            </a:r>
            <a:r>
              <a:rPr lang="en-US" b="1" dirty="0" smtClean="0"/>
              <a:t>9</a:t>
            </a:r>
            <a:r>
              <a:rPr lang="ru-RU" b="1" dirty="0" smtClean="0"/>
              <a:t> годы, на текущий 202</a:t>
            </a:r>
            <a:r>
              <a:rPr lang="en-US" b="1" dirty="0" smtClean="0"/>
              <a:t>1</a:t>
            </a:r>
            <a:r>
              <a:rPr lang="ru-RU" b="1" dirty="0" smtClean="0"/>
              <a:t> год и период 202</a:t>
            </a:r>
            <a:r>
              <a:rPr lang="en-US" b="1" dirty="0" smtClean="0"/>
              <a:t>2</a:t>
            </a:r>
            <a:r>
              <a:rPr lang="ru-RU" b="1" dirty="0" smtClean="0"/>
              <a:t>-202</a:t>
            </a:r>
            <a:r>
              <a:rPr lang="en-US" b="1" dirty="0" smtClean="0"/>
              <a:t>3</a:t>
            </a:r>
            <a:r>
              <a:rPr lang="ru-RU" b="1" dirty="0" smtClean="0"/>
              <a:t>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Таблица показателей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64425"/>
              </p:ext>
            </p:extLst>
          </p:nvPr>
        </p:nvGraphicFramePr>
        <p:xfrm>
          <a:off x="2753022" y="2507301"/>
          <a:ext cx="8080467" cy="40191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44156"/>
                <a:gridCol w="861858"/>
                <a:gridCol w="861858"/>
                <a:gridCol w="894767"/>
                <a:gridCol w="894767"/>
                <a:gridCol w="861858"/>
                <a:gridCol w="761203"/>
              </a:tblGrid>
              <a:tr h="196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</a:t>
                      </a:r>
                      <a:r>
                        <a:rPr lang="en-US" sz="1000" b="0" dirty="0" smtClean="0">
                          <a:effectLst/>
                        </a:rPr>
                        <a:t>2</a:t>
                      </a:r>
                      <a:r>
                        <a:rPr lang="ru-RU" sz="1000" b="0" dirty="0" smtClean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</a:t>
                      </a:r>
                      <a:r>
                        <a:rPr lang="en-US" sz="1000" b="0" dirty="0" smtClean="0">
                          <a:effectLst/>
                        </a:rPr>
                        <a:t>3</a:t>
                      </a:r>
                      <a:r>
                        <a:rPr lang="ru-RU" sz="1000" b="0" dirty="0" smtClean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Доходы бюджета в т.ч.: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57 172,5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59 450,1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61 817,0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29 898,0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34 094,1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7 806,6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перечисления (субвенции)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12 485,4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27 033,3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27 513,3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27 462,1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Расходы бюджета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59 052,4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59 450,1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61 817,0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Дефицит (профицит) </a:t>
                      </a:r>
                      <a:r>
                        <a:rPr lang="ru-RU" sz="1000" dirty="0" smtClean="0">
                          <a:effectLst/>
                        </a:rPr>
                        <a:t>бюджета*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10 186,2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-1 879,9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83002"/>
              </p:ext>
            </p:extLst>
          </p:nvPr>
        </p:nvGraphicFramePr>
        <p:xfrm>
          <a:off x="4716029" y="2719315"/>
          <a:ext cx="6044737" cy="348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текущий 202</a:t>
            </a:r>
            <a:r>
              <a:rPr lang="en-US" b="1" dirty="0" smtClean="0"/>
              <a:t>1</a:t>
            </a:r>
            <a:r>
              <a:rPr lang="ru-RU" b="1" dirty="0" smtClean="0"/>
              <a:t>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97088" y="2958182"/>
            <a:ext cx="1368975" cy="612648"/>
          </a:xfrm>
          <a:prstGeom prst="wedgeRectCallout">
            <a:avLst>
              <a:gd name="adj1" fmla="val 41629"/>
              <a:gd name="adj2" fmla="val 10514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47,28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592615" y="5993291"/>
            <a:ext cx="1611089" cy="612648"/>
          </a:xfrm>
          <a:prstGeom prst="wedgeRectCallout">
            <a:avLst>
              <a:gd name="adj1" fmla="val -9106"/>
              <a:gd name="adj2" fmla="val -667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r>
              <a:rPr lang="ru-RU" sz="1000" b="1" dirty="0">
                <a:solidFill>
                  <a:schemeClr val="tx1"/>
                </a:solidFill>
              </a:rPr>
              <a:t>0</a:t>
            </a:r>
            <a:r>
              <a:rPr lang="ru-RU" sz="1000" b="1" dirty="0" smtClean="0">
                <a:solidFill>
                  <a:schemeClr val="tx1"/>
                </a:solidFill>
              </a:rPr>
              <a:t>,38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556131" y="5792441"/>
            <a:ext cx="1534884" cy="612648"/>
          </a:xfrm>
          <a:prstGeom prst="wedgeRectCallout">
            <a:avLst>
              <a:gd name="adj1" fmla="val -125675"/>
              <a:gd name="adj2" fmla="val -6510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0,04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780691" y="2495769"/>
            <a:ext cx="1344510" cy="612648"/>
          </a:xfrm>
          <a:prstGeom prst="wedgeRectCallout">
            <a:avLst>
              <a:gd name="adj1" fmla="val -40881"/>
              <a:gd name="adj2" fmla="val 1026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52,29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716029" y="5852259"/>
            <a:ext cx="1534884" cy="612648"/>
          </a:xfrm>
          <a:prstGeom prst="wedgeRectCallout">
            <a:avLst>
              <a:gd name="adj1" fmla="val 109313"/>
              <a:gd name="adj2" fmla="val -7306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 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0,00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7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ctr"/>
            <a:r>
              <a:rPr lang="ru-RU" b="1" dirty="0"/>
              <a:t>МО Васильевский </a:t>
            </a:r>
            <a:r>
              <a:rPr lang="ru-RU" b="1" dirty="0" smtClean="0"/>
              <a:t>на текущий 2021 </a:t>
            </a:r>
            <a:r>
              <a:rPr lang="ru-RU" b="1" dirty="0"/>
              <a:t>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93678"/>
              </p:ext>
            </p:extLst>
          </p:nvPr>
        </p:nvGraphicFramePr>
        <p:xfrm>
          <a:off x="2797630" y="2988517"/>
          <a:ext cx="8141689" cy="3202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23697"/>
                <a:gridCol w="745536"/>
                <a:gridCol w="751682"/>
                <a:gridCol w="751682"/>
                <a:gridCol w="751682"/>
                <a:gridCol w="811913"/>
                <a:gridCol w="605497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63 351,3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61 787,5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30 139,2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52,72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29 898,0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52,29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7 404,4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0,002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27 033,3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47,28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27 033,3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47,28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57 172,5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828804"/>
            <a:ext cx="8915399" cy="4561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Введение                                                                    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муниципального образования                                                 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Основные показатели социально-экономического развития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Основные задачи и приоритеты бюджетной политики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бюджета                                                                                       16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Доходы бюджета                                                                                                                          18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Расходы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бюджета                                                                                                                        20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Уровень долговой нагрузки                                                                                                        23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Межбюджетные отношения                                                                                                       24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о рейтингах                                                                                                          25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Глоссарий                                                                                                                                      27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Контактная 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30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058003"/>
              </p:ext>
            </p:extLst>
          </p:nvPr>
        </p:nvGraphicFramePr>
        <p:xfrm>
          <a:off x="5077785" y="2486700"/>
          <a:ext cx="5433157" cy="42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текущий 2021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237424" y="2620850"/>
            <a:ext cx="2144802" cy="467226"/>
          </a:xfrm>
          <a:prstGeom prst="wedgeRectCallout">
            <a:avLst>
              <a:gd name="adj1" fmla="val 66479"/>
              <a:gd name="adj2" fmla="val 9668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510942" y="4448845"/>
            <a:ext cx="1544784" cy="501019"/>
          </a:xfrm>
          <a:prstGeom prst="wedgeRectCallout">
            <a:avLst>
              <a:gd name="adj1" fmla="val -60523"/>
              <a:gd name="adj2" fmla="val -1160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190079" y="6170339"/>
            <a:ext cx="1741091" cy="530233"/>
          </a:xfrm>
          <a:prstGeom prst="wedgeRectCallout">
            <a:avLst>
              <a:gd name="adj1" fmla="val 21894"/>
              <a:gd name="adj2" fmla="val -7548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22,69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851210" y="2416462"/>
            <a:ext cx="1948544" cy="438001"/>
          </a:xfrm>
          <a:prstGeom prst="wedgeRectCallout">
            <a:avLst>
              <a:gd name="adj1" fmla="val -49032"/>
              <a:gd name="adj2" fmla="val 13038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0,33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0455294" y="3283565"/>
            <a:ext cx="1600432" cy="531018"/>
          </a:xfrm>
          <a:prstGeom prst="wedgeRectCallout">
            <a:avLst>
              <a:gd name="adj1" fmla="val -58508"/>
              <a:gd name="adj2" fmla="val 10896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716424" y="5266614"/>
            <a:ext cx="1523374" cy="636517"/>
          </a:xfrm>
          <a:prstGeom prst="wedgeRectCallout">
            <a:avLst>
              <a:gd name="adj1" fmla="val 95494"/>
              <a:gd name="adj2" fmla="val 824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2,79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248107" y="3970887"/>
            <a:ext cx="1741091" cy="636517"/>
          </a:xfrm>
          <a:prstGeom prst="wedgeRectCallout">
            <a:avLst>
              <a:gd name="adj1" fmla="val 66319"/>
              <a:gd name="adj2" fmla="val -145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30,92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9829978" y="5821595"/>
            <a:ext cx="1524000" cy="608316"/>
          </a:xfrm>
          <a:prstGeom prst="wedgeRectCallout">
            <a:avLst>
              <a:gd name="adj1" fmla="val -37595"/>
              <a:gd name="adj2" fmla="val -12710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10,52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415485" y="2486700"/>
            <a:ext cx="1840025" cy="630728"/>
          </a:xfrm>
          <a:prstGeom prst="wedgeRectCallout">
            <a:avLst>
              <a:gd name="adj1" fmla="val -52817"/>
              <a:gd name="adj2" fmla="val 8888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32,47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18" grpId="0" animBg="1"/>
      <p:bldP spid="24" grpId="0" animBg="1"/>
      <p:bldP spid="25" grpId="0" animBg="1"/>
      <p:bldP spid="23" grpId="0" animBg="1"/>
      <p:bldP spid="30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бюджета </a:t>
            </a:r>
          </a:p>
          <a:p>
            <a:pPr algn="ctr"/>
            <a:r>
              <a:rPr lang="ru-RU" b="1" dirty="0"/>
              <a:t>МО Васильевский </a:t>
            </a:r>
            <a:r>
              <a:rPr lang="ru-RU" b="1" dirty="0" smtClean="0"/>
              <a:t>на текущий 2021 </a:t>
            </a:r>
            <a:r>
              <a:rPr lang="ru-RU" b="1" dirty="0"/>
              <a:t>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54621"/>
              </p:ext>
            </p:extLst>
          </p:nvPr>
        </p:nvGraphicFramePr>
        <p:xfrm>
          <a:off x="2786744" y="2495333"/>
          <a:ext cx="8164407" cy="41963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31186"/>
                <a:gridCol w="716480"/>
                <a:gridCol w="783650"/>
                <a:gridCol w="783650"/>
                <a:gridCol w="783650"/>
                <a:gridCol w="783650"/>
                <a:gridCol w="582141"/>
              </a:tblGrid>
              <a:tr h="32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2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19 720,7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18 259,5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32 857,9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32 444,0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32 718,9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19 175,3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16 619,7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11 578,9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11 034,4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13 396,9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75 139,5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59 052,4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текущий 2021 финансовый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34642"/>
              </p:ext>
            </p:extLst>
          </p:nvPr>
        </p:nvGraphicFramePr>
        <p:xfrm>
          <a:off x="2632756" y="2084350"/>
          <a:ext cx="9120332" cy="477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Уровень долговой нагрузки МО </a:t>
            </a:r>
            <a:r>
              <a:rPr lang="ru-RU" b="1" dirty="0"/>
              <a:t>Васильевский </a:t>
            </a:r>
            <a:endParaRPr lang="ru-RU" b="1" dirty="0" smtClean="0"/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2018-2020 годы и текущий 2021 </a:t>
            </a:r>
            <a:r>
              <a:rPr lang="ru-RU" b="1" dirty="0"/>
              <a:t>год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и профицит бюджета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39985"/>
              </p:ext>
            </p:extLst>
          </p:nvPr>
        </p:nvGraphicFramePr>
        <p:xfrm>
          <a:off x="3131388" y="2786742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/>
                <a:gridCol w="1116045"/>
                <a:gridCol w="1116045"/>
                <a:gridCol w="1116045"/>
                <a:gridCol w="1116045"/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Доходы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57 172,50</a:t>
                      </a:r>
                    </a:p>
                  </a:txBody>
                  <a:tcPr marL="9525" marR="9525" marT="9525" marB="0" anchor="ctr"/>
                </a:tc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Расходы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59 052,40</a:t>
                      </a:r>
                    </a:p>
                  </a:txBody>
                  <a:tcPr marL="9525" marR="9525" marT="9525" marB="0" anchor="ctr"/>
                </a:tc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Дефицит (профицит)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186,2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879,90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Подзаголовок 4"/>
          <p:cNvSpPr txBox="1">
            <a:spLocks/>
          </p:cNvSpPr>
          <p:nvPr/>
        </p:nvSpPr>
        <p:spPr>
          <a:xfrm>
            <a:off x="2632756" y="5953037"/>
            <a:ext cx="9058501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Дефицит бюджета покрывается из средств, сформированных </a:t>
            </a:r>
            <a:r>
              <a:rPr lang="ru-RU" sz="1400" b="1" dirty="0" smtClean="0"/>
              <a:t>профицитом прошлых лет</a:t>
            </a:r>
            <a:endParaRPr lang="ru-RU" sz="14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75769"/>
              </p:ext>
            </p:extLst>
          </p:nvPr>
        </p:nvGraphicFramePr>
        <p:xfrm>
          <a:off x="4053840" y="3789093"/>
          <a:ext cx="4572000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17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42091"/>
              </p:ext>
            </p:extLst>
          </p:nvPr>
        </p:nvGraphicFramePr>
        <p:xfrm>
          <a:off x="7171735" y="3642762"/>
          <a:ext cx="5243785" cy="321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Межбюджетные отношения МО Васильевский </a:t>
            </a:r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2018-2020 годы и текущий 2021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877" y="155459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поступлений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3530"/>
              </p:ext>
            </p:extLst>
          </p:nvPr>
        </p:nvGraphicFramePr>
        <p:xfrm>
          <a:off x="5571890" y="2534939"/>
          <a:ext cx="5976265" cy="37741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0236"/>
                <a:gridCol w="645457"/>
                <a:gridCol w="645457"/>
                <a:gridCol w="874489"/>
                <a:gridCol w="874489"/>
                <a:gridCol w="446137"/>
              </a:tblGrid>
              <a:tr h="34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12 485,4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27 033,3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71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12 478,5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12 324,10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14 485,50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76,62</a:t>
                      </a: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Василеостровского района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47" y="3177966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93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прозрачности бюджетного процесса за 2019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461325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открытости бюджетных данных по Санкт-Петербургу (фрагмент)</a:t>
            </a:r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718" y="3063430"/>
            <a:ext cx="7812231" cy="3239482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8863460" y="4251171"/>
            <a:ext cx="864000" cy="8640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управления бюджетного процесса за 2019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4613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Оценка качества управления бюджетным процессом по Санкт-Петербургу (фрагмент)</a:t>
            </a:r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917" y="2637019"/>
            <a:ext cx="8434723" cy="3832400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5734815" y="5739531"/>
            <a:ext cx="864000" cy="8640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770723" y="2936240"/>
            <a:ext cx="1881277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2021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49" y="2908541"/>
            <a:ext cx="8938759" cy="952803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 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936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 </a:t>
            </a:r>
            <a:r>
              <a:rPr lang="ru-RU" dirty="0"/>
              <a:t>местного самоуправления;</a:t>
            </a:r>
            <a:endParaRPr lang="ru-RU" altLang="ru-RU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32749" y="3930467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931322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7" y="5366658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811641"/>
            <a:ext cx="8915401" cy="93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2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2021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1" y="3113314"/>
            <a:ext cx="8938759" cy="62123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бюджетные обязательства </a:t>
            </a:r>
            <a:r>
              <a:rPr lang="ru-RU" dirty="0" smtClean="0"/>
              <a:t>- расходные обязательства, подлежащие исполнению в соответствующем финансовом году;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12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ведомственная целевая </a:t>
            </a:r>
            <a:r>
              <a:rPr lang="ru-RU" b="1" dirty="0"/>
              <a:t>программа </a:t>
            </a:r>
            <a:r>
              <a:rPr lang="ru-RU" dirty="0" smtClean="0"/>
              <a:t>– утвержденный, либо </a:t>
            </a:r>
            <a:r>
              <a:rPr lang="ru-RU" dirty="0"/>
              <a:t>выделяемый в аналитических </a:t>
            </a:r>
            <a:r>
              <a:rPr lang="ru-RU" dirty="0" smtClean="0"/>
              <a:t>целях, комплекс мероприятий </a:t>
            </a:r>
            <a:r>
              <a:rPr lang="ru-RU" dirty="0"/>
              <a:t>(направлений расходования бюджетных средств)</a:t>
            </a:r>
            <a:r>
              <a:rPr lang="ru-RU" dirty="0" smtClean="0"/>
              <a:t>, </a:t>
            </a:r>
            <a:r>
              <a:rPr lang="ru-RU" dirty="0"/>
              <a:t>направленных на решение конкретной тактической </a:t>
            </a:r>
            <a:r>
              <a:rPr lang="ru-RU" dirty="0" smtClean="0"/>
              <a:t>задачи муниципального образования.</a:t>
            </a:r>
            <a:endParaRPr lang="ru-RU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49" y="3756316"/>
            <a:ext cx="8915401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межбюджетные трансферты </a:t>
            </a:r>
            <a:r>
              <a:rPr lang="ru-RU" dirty="0"/>
              <a:t>- средства, предоставляемые </a:t>
            </a:r>
            <a:r>
              <a:rPr lang="ru-RU" dirty="0" smtClean="0"/>
              <a:t>бюджетом системы Российской Федерации бюджету муниципального образования;</a:t>
            </a:r>
            <a:endParaRPr lang="ru-RU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32749" y="4435547"/>
            <a:ext cx="8915401" cy="1457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субвенции</a:t>
            </a:r>
            <a:r>
              <a:rPr lang="ru-RU" dirty="0" smtClean="0"/>
              <a:t> - межбюджетные трансферты </a:t>
            </a:r>
            <a:r>
              <a:rPr lang="ru-RU" dirty="0"/>
              <a:t>из </a:t>
            </a:r>
            <a:r>
              <a:rPr lang="ru-RU" dirty="0" smtClean="0"/>
              <a:t>городского бюджета, </a:t>
            </a:r>
            <a:r>
              <a:rPr lang="ru-RU" dirty="0"/>
              <a:t>предоставляемые </a:t>
            </a:r>
            <a:r>
              <a:rPr lang="ru-RU" dirty="0" smtClean="0"/>
              <a:t>в </a:t>
            </a:r>
            <a:r>
              <a:rPr lang="ru-RU" dirty="0"/>
              <a:t>целях финансового обеспечения расходных обязательств </a:t>
            </a:r>
            <a:r>
              <a:rPr lang="ru-RU" dirty="0" smtClean="0"/>
              <a:t>муниципальных </a:t>
            </a:r>
            <a:r>
              <a:rPr lang="ru-RU" dirty="0"/>
              <a:t>образований, возникающих при выполнении полномочий Российской Федерации, переданных для осуществления </a:t>
            </a:r>
            <a:r>
              <a:rPr lang="ru-RU" dirty="0" smtClean="0"/>
              <a:t>органам </a:t>
            </a:r>
            <a:r>
              <a:rPr lang="ru-RU" dirty="0"/>
              <a:t>местного самоуправления в установленном порядке.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632749" y="5892764"/>
            <a:ext cx="8915401" cy="88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дотации</a:t>
            </a:r>
            <a:r>
              <a:rPr lang="ru-RU" dirty="0"/>
              <a:t> - межбюджетные трансферты, предоставляемые на безвозмездной и безвозвратной основе без установления </a:t>
            </a:r>
            <a:r>
              <a:rPr lang="ru-RU" dirty="0" smtClean="0"/>
              <a:t>направлений их </a:t>
            </a:r>
            <a:r>
              <a:rPr lang="ru-RU" dirty="0"/>
              <a:t>использования;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1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2021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3"/>
            <a:ext cx="8915399" cy="1210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муниципальный </a:t>
            </a:r>
            <a:r>
              <a:rPr lang="ru-RU" b="1" dirty="0"/>
              <a:t>долг </a:t>
            </a:r>
            <a:r>
              <a:rPr lang="ru-RU" dirty="0"/>
              <a:t>- обязательства, возникающие из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заимствований, гарантий по обязательствам третьих лиц, другие обязательства в соответствии с видами долговых обязательств</a:t>
            </a:r>
            <a:r>
              <a:rPr lang="ru-RU" dirty="0" smtClean="0"/>
              <a:t>, </a:t>
            </a:r>
            <a:r>
              <a:rPr lang="ru-RU" dirty="0"/>
              <a:t>принятые на себя </a:t>
            </a:r>
            <a:r>
              <a:rPr lang="ru-RU" dirty="0" smtClean="0"/>
              <a:t>муниципальным </a:t>
            </a:r>
            <a:r>
              <a:rPr lang="ru-RU" dirty="0"/>
              <a:t>образованием;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09389" y="3924425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текущий финансовый год </a:t>
            </a:r>
            <a:r>
              <a:rPr lang="ru-RU" dirty="0"/>
              <a:t>- год, в котором осуществляется исполнение бюджета, составление 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</a:t>
            </a:r>
            <a:r>
              <a:rPr lang="ru-RU" dirty="0" smtClean="0"/>
              <a:t>период;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818876"/>
            <a:ext cx="8915401" cy="567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6" y="5382532"/>
            <a:ext cx="8915401" cy="586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988433"/>
            <a:ext cx="8915401" cy="62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отчетный финансовый год </a:t>
            </a:r>
            <a:r>
              <a:rPr lang="ru-RU" dirty="0"/>
              <a:t>- год, предшествующий текущему финансовому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0" y="3042716"/>
            <a:ext cx="8938759" cy="92754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бюджетная смета </a:t>
            </a:r>
            <a:r>
              <a:rPr lang="ru-RU" dirty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Граждане и бюджетный процесс </a:t>
            </a:r>
            <a:endParaRPr lang="ru-RU" dirty="0"/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2632755" y="2053648"/>
            <a:ext cx="8915399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/>
              <a:t>Граждане,</a:t>
            </a:r>
            <a:r>
              <a:rPr lang="ru-RU" sz="1400" dirty="0" smtClean="0"/>
              <a:t> </a:t>
            </a:r>
            <a:r>
              <a:rPr lang="ru-RU" sz="1400" dirty="0"/>
              <a:t>как </a:t>
            </a:r>
            <a:r>
              <a:rPr lang="ru-RU" sz="1400" dirty="0" smtClean="0"/>
              <a:t>налогоплательщики, должны быть </a:t>
            </a:r>
            <a:r>
              <a:rPr lang="ru-RU" sz="1400" dirty="0"/>
              <a:t>уверены в том, </a:t>
            </a:r>
            <a:r>
              <a:rPr lang="ru-RU" sz="1400" dirty="0" smtClean="0"/>
              <a:t>что их налогоотчисления </a:t>
            </a:r>
            <a:r>
              <a:rPr lang="ru-RU" sz="1400" dirty="0"/>
              <a:t>используются </a:t>
            </a:r>
            <a:r>
              <a:rPr lang="ru-RU" sz="1400" dirty="0" smtClean="0"/>
              <a:t>с максимальной эффективностью. </a:t>
            </a:r>
            <a:r>
              <a:rPr lang="ru-RU" sz="1400" dirty="0"/>
              <a:t>П</a:t>
            </a:r>
            <a:r>
              <a:rPr lang="ru-RU" sz="1400" dirty="0" smtClean="0"/>
              <a:t>ередаваемые </a:t>
            </a:r>
            <a:r>
              <a:rPr lang="ru-RU" sz="1400" dirty="0"/>
              <a:t>ими в распоряжение государства средства должны </a:t>
            </a:r>
            <a:r>
              <a:rPr lang="ru-RU" sz="1400" dirty="0" smtClean="0"/>
              <a:t>приносить конкретные результаты в виде муниципальных услуг, </a:t>
            </a:r>
            <a:r>
              <a:rPr lang="ru-RU" sz="1400" dirty="0"/>
              <a:t>как для общества в целом, так и </a:t>
            </a:r>
            <a:r>
              <a:rPr lang="ru-RU" sz="1400" dirty="0" smtClean="0"/>
              <a:t>для каждой </a:t>
            </a:r>
            <a:r>
              <a:rPr lang="ru-RU" sz="1400" dirty="0"/>
              <a:t>семьи, для каждого </a:t>
            </a:r>
            <a:r>
              <a:rPr lang="ru-RU" sz="1400" dirty="0" smtClean="0"/>
              <a:t>человека в частности.</a:t>
            </a:r>
            <a:endParaRPr lang="ru-RU" sz="1400" dirty="0"/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2632754" y="5200565"/>
            <a:ext cx="8915399" cy="800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«Бюджет для граждан» </a:t>
            </a:r>
            <a:r>
              <a:rPr lang="ru-RU" sz="1400" dirty="0"/>
              <a:t>познакомит Вас с </a:t>
            </a:r>
            <a:r>
              <a:rPr lang="ru-RU" sz="1400" dirty="0" smtClean="0"/>
              <a:t>основными положениями </a:t>
            </a:r>
            <a:r>
              <a:rPr lang="ru-RU" sz="1400" dirty="0"/>
              <a:t>бюджета </a:t>
            </a:r>
            <a:r>
              <a:rPr lang="ru-RU" sz="1400" dirty="0" smtClean="0"/>
              <a:t>муниципального образования МО Васильевский </a:t>
            </a:r>
            <a:r>
              <a:rPr lang="ru-RU" sz="1400" b="1" dirty="0" smtClean="0"/>
              <a:t>на 2021-2023 </a:t>
            </a:r>
            <a:r>
              <a:rPr lang="ru-RU" sz="1400" b="1" dirty="0"/>
              <a:t>годы</a:t>
            </a: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2632754" y="3650732"/>
            <a:ext cx="8915399" cy="1394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Публичные слушания </a:t>
            </a:r>
            <a:r>
              <a:rPr lang="ru-RU" sz="1400" dirty="0"/>
              <a:t>– форма участия населения </a:t>
            </a:r>
            <a:r>
              <a:rPr lang="ru-RU" sz="1400" dirty="0" smtClean="0"/>
              <a:t>в осуществлении местного самоуправления</a:t>
            </a:r>
            <a:r>
              <a:rPr lang="ru-RU" sz="1400" dirty="0"/>
              <a:t>. </a:t>
            </a:r>
            <a:r>
              <a:rPr lang="ru-RU" sz="1400" dirty="0" smtClean="0"/>
              <a:t>Слушания с привлечением граждан проводятся </a:t>
            </a:r>
            <a:r>
              <a:rPr lang="ru-RU" sz="1400" dirty="0"/>
              <a:t>с целью </a:t>
            </a:r>
            <a:r>
              <a:rPr lang="ru-RU" sz="1400" dirty="0" smtClean="0"/>
              <a:t>выявления мнения </a:t>
            </a:r>
            <a:r>
              <a:rPr lang="ru-RU" sz="1400" dirty="0"/>
              <a:t>населения по проекту бюджета </a:t>
            </a:r>
            <a:r>
              <a:rPr lang="ru-RU" sz="1400" dirty="0" smtClean="0"/>
              <a:t>муниципального образования на </a:t>
            </a:r>
            <a:r>
              <a:rPr lang="ru-RU" sz="1400" dirty="0"/>
              <a:t>очередной финансовый год и плановый </a:t>
            </a:r>
            <a:r>
              <a:rPr lang="ru-RU" sz="1400" dirty="0" smtClean="0"/>
              <a:t>период, а также – по отчетности о расходовании средств за истекший период времени.</a:t>
            </a:r>
            <a:endParaRPr lang="ru-RU" sz="1400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граждан в бюджетном процессе </a:t>
            </a: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001884" y="2135932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8317751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Проекту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8317750" y="465634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Отчету исполнения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Б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Блок-схема: несколько документов 13"/>
          <p:cNvSpPr>
            <a:spLocks/>
          </p:cNvSpPr>
          <p:nvPr/>
        </p:nvSpPr>
        <p:spPr>
          <a:xfrm>
            <a:off x="2153587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НАЛОГОПЛАТЕЛЬЩИК: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омогает формировать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Доходную часть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153587" y="462326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ПОЛУЧАТЕЛЬ БЛАГ: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отребляет результаты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р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еализации программ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Расходной части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342891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086073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717646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7686173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7686173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17646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7372415" y="588932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086073" y="588195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001883" y="5674440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45916" y="3953066"/>
            <a:ext cx="205056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nsolas" panose="020B0609020204030204" pitchFamily="49" charset="0"/>
                <a:cs typeface="Consolas" panose="020B0609020204030204" pitchFamily="49" charset="0"/>
              </a:rPr>
              <a:t>БЮДЖЕТ</a:t>
            </a:r>
            <a:endParaRPr lang="ru-RU" sz="4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Выноска со стрелкой вверх 3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2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937555" y="5114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F:\okrug_map_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55" y="1637689"/>
            <a:ext cx="7248525" cy="4657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верх 9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9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</a:t>
            </a:r>
            <a:r>
              <a:rPr lang="ru-RU" b="1" dirty="0" smtClean="0"/>
              <a:t>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734" y="4340500"/>
            <a:ext cx="6122681" cy="2042010"/>
          </a:xfrm>
        </p:spPr>
        <p:txBody>
          <a:bodyPr>
            <a:normAutofit/>
          </a:bodyPr>
          <a:lstStyle/>
          <a:p>
            <a:r>
              <a:rPr lang="ru-RU" altLang="ru-RU" dirty="0"/>
              <a:t>Общая площадь земель округа – </a:t>
            </a:r>
            <a:r>
              <a:rPr lang="ru-RU" altLang="ru-RU" dirty="0">
                <a:solidFill>
                  <a:srgbClr val="002060"/>
                </a:solidFill>
              </a:rPr>
              <a:t>241,000</a:t>
            </a:r>
            <a:r>
              <a:rPr lang="ru-RU" altLang="ru-RU" dirty="0"/>
              <a:t> га.</a:t>
            </a:r>
          </a:p>
          <a:p>
            <a:r>
              <a:rPr lang="ru-RU" altLang="ru-RU" dirty="0" smtClean="0"/>
              <a:t>Численность население </a:t>
            </a:r>
            <a:r>
              <a:rPr lang="ru-RU" altLang="ru-RU" dirty="0"/>
              <a:t>округа – </a:t>
            </a:r>
            <a:r>
              <a:rPr lang="ru-RU" altLang="ru-RU" dirty="0" smtClean="0">
                <a:solidFill>
                  <a:srgbClr val="153261"/>
                </a:solidFill>
              </a:rPr>
              <a:t>33 067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Дети до 17 лет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5 524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Количество жилых домов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270 </a:t>
            </a:r>
            <a:r>
              <a:rPr lang="ru-RU" altLang="ru-RU" dirty="0" smtClean="0"/>
              <a:t>ед.</a:t>
            </a:r>
            <a:endParaRPr lang="ru-RU" altLang="ru-RU" dirty="0"/>
          </a:p>
          <a:p>
            <a:r>
              <a:rPr lang="ru-RU" altLang="ru-RU" dirty="0" smtClean="0"/>
              <a:t>Площадь зеленых насаждений  –  </a:t>
            </a:r>
            <a:r>
              <a:rPr lang="ru-RU" altLang="ru-RU" dirty="0" smtClean="0">
                <a:solidFill>
                  <a:srgbClr val="153261"/>
                </a:solidFill>
              </a:rPr>
              <a:t>2,285</a:t>
            </a:r>
            <a:r>
              <a:rPr lang="ru-RU" altLang="ru-RU" dirty="0" smtClean="0"/>
              <a:t> </a:t>
            </a:r>
            <a:r>
              <a:rPr lang="ru-RU" altLang="ru-RU" dirty="0"/>
              <a:t>га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период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129360" y="3050332"/>
            <a:ext cx="5904968" cy="124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Внутригородское муниципальное образование МО Васильевский расположено в Василеостровском районе Санкт-Петербурга, города федерального значения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05" y="3858385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69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48004" y="3095240"/>
            <a:ext cx="5746068" cy="337457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Детские дошкольные учреждения  –  </a:t>
            </a:r>
            <a:r>
              <a:rPr lang="ru-RU" altLang="ru-RU" dirty="0">
                <a:solidFill>
                  <a:srgbClr val="153261"/>
                </a:solidFill>
              </a:rPr>
              <a:t>5 </a:t>
            </a:r>
            <a:r>
              <a:rPr lang="ru-RU" altLang="ru-RU" dirty="0"/>
              <a:t>ед.</a:t>
            </a:r>
          </a:p>
          <a:p>
            <a:r>
              <a:rPr lang="ru-RU" altLang="ru-RU" dirty="0"/>
              <a:t>Общеобразовательные школы и лицеи  –  </a:t>
            </a:r>
            <a:r>
              <a:rPr lang="ru-RU" altLang="ru-RU" dirty="0">
                <a:solidFill>
                  <a:srgbClr val="153261"/>
                </a:solidFill>
              </a:rPr>
              <a:t>4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Спортивные сооружения – </a:t>
            </a:r>
            <a:r>
              <a:rPr lang="ru-RU" altLang="ru-RU" dirty="0" smtClean="0">
                <a:solidFill>
                  <a:srgbClr val="002060"/>
                </a:solidFill>
              </a:rPr>
              <a:t>28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Организации здравоохранения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153261"/>
                </a:solidFill>
              </a:rPr>
              <a:t>8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Предприятия </a:t>
            </a:r>
            <a:r>
              <a:rPr lang="ru-RU" altLang="ru-RU" dirty="0"/>
              <a:t>общественного </a:t>
            </a:r>
            <a:r>
              <a:rPr lang="ru-RU" altLang="ru-RU" dirty="0" smtClean="0"/>
              <a:t>питания – </a:t>
            </a:r>
            <a:r>
              <a:rPr lang="ru-RU" altLang="ru-RU" dirty="0" smtClean="0">
                <a:solidFill>
                  <a:srgbClr val="002060"/>
                </a:solidFill>
              </a:rPr>
              <a:t>78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Организации </a:t>
            </a:r>
            <a:r>
              <a:rPr lang="ru-RU" altLang="ru-RU" dirty="0"/>
              <a:t>бытового </a:t>
            </a:r>
            <a:r>
              <a:rPr lang="ru-RU" altLang="ru-RU" dirty="0" smtClean="0"/>
              <a:t>обслуживания – </a:t>
            </a:r>
            <a:r>
              <a:rPr lang="ru-RU" altLang="ru-RU" dirty="0" smtClean="0">
                <a:solidFill>
                  <a:srgbClr val="002060"/>
                </a:solidFill>
              </a:rPr>
              <a:t>99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Продуктовых магазина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002060"/>
                </a:solidFill>
              </a:rPr>
              <a:t>82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Непродовольственных магазинов – </a:t>
            </a:r>
            <a:r>
              <a:rPr lang="ru-RU" altLang="ru-RU" dirty="0" smtClean="0">
                <a:solidFill>
                  <a:srgbClr val="002060"/>
                </a:solidFill>
              </a:rPr>
              <a:t>127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Банно-прачечных объектов – </a:t>
            </a:r>
            <a:r>
              <a:rPr lang="ru-RU" altLang="ru-RU" dirty="0" smtClean="0">
                <a:solidFill>
                  <a:srgbClr val="002060"/>
                </a:solidFill>
              </a:rPr>
              <a:t>5</a:t>
            </a:r>
            <a:r>
              <a:rPr lang="ru-RU" altLang="ru-RU" dirty="0" smtClean="0"/>
              <a:t> ед. 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</a:t>
            </a:r>
            <a:r>
              <a:rPr lang="ru-RU" dirty="0" smtClean="0"/>
              <a:t>период (продолжение) </a:t>
            </a:r>
            <a:endParaRPr lang="ru-RU" dirty="0"/>
          </a:p>
        </p:txBody>
      </p:sp>
      <p:pic>
        <p:nvPicPr>
          <p:cNvPr id="2050" name="Picture 2" descr="C:\Users\НИКОиПО\Desktop\photo_1-1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288" y="3614469"/>
            <a:ext cx="4063042" cy="30020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Выноска со стрелкой вверх 1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80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34242" y="825865"/>
            <a:ext cx="93139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показатели социально-экономического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2018-2020 годы, на текущий 2021 </a:t>
            </a:r>
            <a:r>
              <a:rPr lang="ru-RU" b="1" dirty="0"/>
              <a:t>год </a:t>
            </a:r>
            <a:r>
              <a:rPr lang="ru-RU" b="1" dirty="0" smtClean="0"/>
              <a:t>и 2022-2023 годы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</a:t>
            </a:r>
            <a:r>
              <a:rPr lang="ru-RU" b="1" dirty="0" smtClean="0"/>
              <a:t>в рублях на человека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1084"/>
              </p:ext>
            </p:extLst>
          </p:nvPr>
        </p:nvGraphicFramePr>
        <p:xfrm>
          <a:off x="2743449" y="2764971"/>
          <a:ext cx="7767154" cy="38177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30523"/>
                <a:gridCol w="706105"/>
                <a:gridCol w="706105"/>
                <a:gridCol w="706105"/>
                <a:gridCol w="809471"/>
                <a:gridCol w="718248"/>
                <a:gridCol w="590597"/>
              </a:tblGrid>
              <a:tr h="2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Доходы бюджета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2159,02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1722,06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1856,37</a:t>
                      </a:r>
                    </a:p>
                  </a:txBody>
                  <a:tcPr marL="9525" marR="9525" marT="9525" marB="0" anchor="ctr"/>
                </a:tc>
              </a:tr>
              <a:tr h="3856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Расходы бюджета муниципального образования,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</a:rPr>
                        <a:t>в </a:t>
                      </a:r>
                      <a:r>
                        <a:rPr lang="ru-RU" sz="1000" u="none" strike="noStrike" dirty="0">
                          <a:effectLst/>
                        </a:rPr>
                        <a:t>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2263,24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1778,69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1856,37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549,98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586,82</a:t>
                      </a:r>
                    </a:p>
                  </a:txBody>
                  <a:tcPr marL="9525" marR="9525" marT="9525" marB="0" anchor="ctr"/>
                </a:tc>
              </a:tr>
              <a:tr h="265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</a:t>
                      </a:r>
                      <a:r>
                        <a:rPr lang="ru-RU" sz="1000" u="none" strike="noStrike" dirty="0" smtClean="0">
                          <a:effectLst/>
                        </a:rPr>
                        <a:t>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экономику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жилищно-коммунальное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577,57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550,05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2,87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культуру и кинематографию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222,22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социальную политику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403,52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435,12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физическую культуру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202</a:t>
            </a:r>
            <a:r>
              <a:rPr lang="en-US" b="1" dirty="0" smtClean="0"/>
              <a:t>1</a:t>
            </a:r>
            <a:r>
              <a:rPr lang="ru-RU" b="1" dirty="0" smtClean="0"/>
              <a:t>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5149" y="5866309"/>
            <a:ext cx="8762999" cy="54586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. Выполнение </a:t>
            </a:r>
            <a:r>
              <a:rPr lang="ru-RU" altLang="ru-RU" sz="1400" dirty="0"/>
              <a:t>отдельных государственных полномочий по опеке и </a:t>
            </a:r>
            <a:r>
              <a:rPr lang="ru-RU" altLang="ru-RU" sz="1400" dirty="0" smtClean="0"/>
              <a:t>попечительству, а также </a:t>
            </a:r>
            <a:r>
              <a:rPr lang="ru-RU" altLang="ru-RU" sz="1400" dirty="0"/>
              <a:t>по составлению протоколов об административных </a:t>
            </a:r>
            <a:r>
              <a:rPr lang="ru-RU" altLang="ru-RU" sz="1400" dirty="0" smtClean="0"/>
              <a:t>правонарушениях.</a:t>
            </a:r>
            <a:endParaRPr lang="ru-RU" altLang="ru-RU" sz="14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7012"/>
            <a:ext cx="8915399" cy="44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задачи бюджетной политики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85149" y="5028654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качества </a:t>
            </a:r>
            <a:r>
              <a:rPr lang="ru-RU" sz="1400" dirty="0" smtClean="0"/>
              <a:t>жизни </a:t>
            </a:r>
            <a:r>
              <a:rPr lang="ru-RU" sz="1400" dirty="0"/>
              <a:t>граждан, проживающих на территории муниципального округа</a:t>
            </a:r>
            <a:r>
              <a:rPr lang="ru-RU" altLang="ru-RU" sz="1400" dirty="0" smtClean="0"/>
              <a:t>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785149" y="4620760"/>
            <a:ext cx="8762999" cy="293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1. Благоустройство территории муниципального округа;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785149" y="5452314"/>
            <a:ext cx="8762999" cy="3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Эффективное исполнение социально-значимых ведомственных целевых программ;</a:t>
            </a:r>
            <a:endParaRPr lang="ru-RU" altLang="ru-RU" sz="14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785148" y="2594297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Совершенствование нормативно-правового регулирования бюджетного процесса;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785150" y="3506744"/>
            <a:ext cx="8762999" cy="528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4. Повышение качества ведомственных целевых программ и расширение их использования в бюджетном планировании.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785150" y="2990815"/>
            <a:ext cx="8762999" cy="49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Повышение эффективности финансовых взаимоотношений с бюджетами Санкт-Петербурга;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2785148" y="2214432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1</a:t>
            </a:r>
            <a:r>
              <a:rPr lang="ru-RU" altLang="ru-RU" sz="1400" dirty="0" smtClean="0"/>
              <a:t>. Повышение эффективности оказания муниципальных услуг;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632756" y="4178190"/>
            <a:ext cx="8915399" cy="33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Приоритеты бюджетной политики</a:t>
            </a:r>
            <a:endParaRPr lang="ru-RU" dirty="0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4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9262</TotalTime>
  <Words>2839</Words>
  <Application>Microsoft Office PowerPoint</Application>
  <PresentationFormat>Широкоэкранный</PresentationFormat>
  <Paragraphs>814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Times New Roman</vt:lpstr>
      <vt:lpstr>Wingdings 3</vt:lpstr>
      <vt:lpstr>Легкий дым</vt:lpstr>
      <vt:lpstr>Бюджет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469</cp:revision>
  <dcterms:created xsi:type="dcterms:W3CDTF">2017-09-11T10:04:56Z</dcterms:created>
  <dcterms:modified xsi:type="dcterms:W3CDTF">2021-01-25T07:50:00Z</dcterms:modified>
</cp:coreProperties>
</file>